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5" autoAdjust="0"/>
    <p:restoredTop sz="94660"/>
  </p:normalViewPr>
  <p:slideViewPr>
    <p:cSldViewPr snapToGrid="0">
      <p:cViewPr varScale="1">
        <p:scale>
          <a:sx n="88" d="100"/>
          <a:sy n="88" d="100"/>
        </p:scale>
        <p:origin x="120" y="10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3410EA6-1CFA-4A9D-A3BC-D19059E17D7C}" type="datetimeFigureOut">
              <a:rPr lang="en-US" smtClean="0"/>
              <a:t>2/16/2022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5CFD1-A6B2-4A2F-BF8E-5AD349DDA9B8}" type="slidenum">
              <a:rPr lang="en-US" smtClean="0"/>
              <a:t>‹#›</a:t>
            </a:fld>
            <a:endParaRPr lang="en-US"/>
          </a:p>
        </p:txBody>
      </p:sp>
    </p:spTree>
    <p:extLst>
      <p:ext uri="{BB962C8B-B14F-4D97-AF65-F5344CB8AC3E}">
        <p14:creationId xmlns:p14="http://schemas.microsoft.com/office/powerpoint/2010/main" val="2076578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410EA6-1CFA-4A9D-A3BC-D19059E17D7C}" type="datetimeFigureOut">
              <a:rPr lang="en-US" smtClean="0"/>
              <a:t>2/16/2022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5CFD1-A6B2-4A2F-BF8E-5AD349DDA9B8}" type="slidenum">
              <a:rPr lang="en-US" smtClean="0"/>
              <a:t>‹#›</a:t>
            </a:fld>
            <a:endParaRPr lang="en-US"/>
          </a:p>
        </p:txBody>
      </p:sp>
    </p:spTree>
    <p:extLst>
      <p:ext uri="{BB962C8B-B14F-4D97-AF65-F5344CB8AC3E}">
        <p14:creationId xmlns:p14="http://schemas.microsoft.com/office/powerpoint/2010/main" val="3038350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410EA6-1CFA-4A9D-A3BC-D19059E17D7C}" type="datetimeFigureOut">
              <a:rPr lang="en-US" smtClean="0"/>
              <a:t>2/16/2022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5CFD1-A6B2-4A2F-BF8E-5AD349DDA9B8}" type="slidenum">
              <a:rPr lang="en-US" smtClean="0"/>
              <a:t>‹#›</a:t>
            </a:fld>
            <a:endParaRPr lang="en-US"/>
          </a:p>
        </p:txBody>
      </p:sp>
    </p:spTree>
    <p:extLst>
      <p:ext uri="{BB962C8B-B14F-4D97-AF65-F5344CB8AC3E}">
        <p14:creationId xmlns:p14="http://schemas.microsoft.com/office/powerpoint/2010/main" val="2279303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410EA6-1CFA-4A9D-A3BC-D19059E17D7C}" type="datetimeFigureOut">
              <a:rPr lang="en-US" smtClean="0"/>
              <a:t>2/16/2022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5CFD1-A6B2-4A2F-BF8E-5AD349DDA9B8}" type="slidenum">
              <a:rPr lang="en-US" smtClean="0"/>
              <a:t>‹#›</a:t>
            </a:fld>
            <a:endParaRPr lang="en-US"/>
          </a:p>
        </p:txBody>
      </p:sp>
    </p:spTree>
    <p:extLst>
      <p:ext uri="{BB962C8B-B14F-4D97-AF65-F5344CB8AC3E}">
        <p14:creationId xmlns:p14="http://schemas.microsoft.com/office/powerpoint/2010/main" val="3121066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3410EA6-1CFA-4A9D-A3BC-D19059E17D7C}" type="datetimeFigureOut">
              <a:rPr lang="en-US" smtClean="0"/>
              <a:t>2/16/2022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5CFD1-A6B2-4A2F-BF8E-5AD349DDA9B8}" type="slidenum">
              <a:rPr lang="en-US" smtClean="0"/>
              <a:t>‹#›</a:t>
            </a:fld>
            <a:endParaRPr lang="en-US"/>
          </a:p>
        </p:txBody>
      </p:sp>
    </p:spTree>
    <p:extLst>
      <p:ext uri="{BB962C8B-B14F-4D97-AF65-F5344CB8AC3E}">
        <p14:creationId xmlns:p14="http://schemas.microsoft.com/office/powerpoint/2010/main" val="1002465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3410EA6-1CFA-4A9D-A3BC-D19059E17D7C}" type="datetimeFigureOut">
              <a:rPr lang="en-US" smtClean="0"/>
              <a:t>2/16/2022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5CFD1-A6B2-4A2F-BF8E-5AD349DDA9B8}" type="slidenum">
              <a:rPr lang="en-US" smtClean="0"/>
              <a:t>‹#›</a:t>
            </a:fld>
            <a:endParaRPr lang="en-US"/>
          </a:p>
        </p:txBody>
      </p:sp>
    </p:spTree>
    <p:extLst>
      <p:ext uri="{BB962C8B-B14F-4D97-AF65-F5344CB8AC3E}">
        <p14:creationId xmlns:p14="http://schemas.microsoft.com/office/powerpoint/2010/main" val="3666090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3410EA6-1CFA-4A9D-A3BC-D19059E17D7C}" type="datetimeFigureOut">
              <a:rPr lang="en-US" smtClean="0"/>
              <a:t>2/16/2022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85CFD1-A6B2-4A2F-BF8E-5AD349DDA9B8}" type="slidenum">
              <a:rPr lang="en-US" smtClean="0"/>
              <a:t>‹#›</a:t>
            </a:fld>
            <a:endParaRPr lang="en-US"/>
          </a:p>
        </p:txBody>
      </p:sp>
    </p:spTree>
    <p:extLst>
      <p:ext uri="{BB962C8B-B14F-4D97-AF65-F5344CB8AC3E}">
        <p14:creationId xmlns:p14="http://schemas.microsoft.com/office/powerpoint/2010/main" val="2699738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3410EA6-1CFA-4A9D-A3BC-D19059E17D7C}" type="datetimeFigureOut">
              <a:rPr lang="en-US" smtClean="0"/>
              <a:t>2/16/2022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85CFD1-A6B2-4A2F-BF8E-5AD349DDA9B8}" type="slidenum">
              <a:rPr lang="en-US" smtClean="0"/>
              <a:t>‹#›</a:t>
            </a:fld>
            <a:endParaRPr lang="en-US"/>
          </a:p>
        </p:txBody>
      </p:sp>
    </p:spTree>
    <p:extLst>
      <p:ext uri="{BB962C8B-B14F-4D97-AF65-F5344CB8AC3E}">
        <p14:creationId xmlns:p14="http://schemas.microsoft.com/office/powerpoint/2010/main" val="393927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410EA6-1CFA-4A9D-A3BC-D19059E17D7C}" type="datetimeFigureOut">
              <a:rPr lang="en-US" smtClean="0"/>
              <a:t>2/16/2022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85CFD1-A6B2-4A2F-BF8E-5AD349DDA9B8}" type="slidenum">
              <a:rPr lang="en-US" smtClean="0"/>
              <a:t>‹#›</a:t>
            </a:fld>
            <a:endParaRPr lang="en-US"/>
          </a:p>
        </p:txBody>
      </p:sp>
    </p:spTree>
    <p:extLst>
      <p:ext uri="{BB962C8B-B14F-4D97-AF65-F5344CB8AC3E}">
        <p14:creationId xmlns:p14="http://schemas.microsoft.com/office/powerpoint/2010/main" val="64533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3410EA6-1CFA-4A9D-A3BC-D19059E17D7C}" type="datetimeFigureOut">
              <a:rPr lang="en-US" smtClean="0"/>
              <a:t>2/16/2022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5CFD1-A6B2-4A2F-BF8E-5AD349DDA9B8}" type="slidenum">
              <a:rPr lang="en-US" smtClean="0"/>
              <a:t>‹#›</a:t>
            </a:fld>
            <a:endParaRPr lang="en-US"/>
          </a:p>
        </p:txBody>
      </p:sp>
    </p:spTree>
    <p:extLst>
      <p:ext uri="{BB962C8B-B14F-4D97-AF65-F5344CB8AC3E}">
        <p14:creationId xmlns:p14="http://schemas.microsoft.com/office/powerpoint/2010/main" val="1503106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3410EA6-1CFA-4A9D-A3BC-D19059E17D7C}" type="datetimeFigureOut">
              <a:rPr lang="en-US" smtClean="0"/>
              <a:t>2/16/2022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5CFD1-A6B2-4A2F-BF8E-5AD349DDA9B8}" type="slidenum">
              <a:rPr lang="en-US" smtClean="0"/>
              <a:t>‹#›</a:t>
            </a:fld>
            <a:endParaRPr lang="en-US"/>
          </a:p>
        </p:txBody>
      </p:sp>
    </p:spTree>
    <p:extLst>
      <p:ext uri="{BB962C8B-B14F-4D97-AF65-F5344CB8AC3E}">
        <p14:creationId xmlns:p14="http://schemas.microsoft.com/office/powerpoint/2010/main" val="2832550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410EA6-1CFA-4A9D-A3BC-D19059E17D7C}" type="datetimeFigureOut">
              <a:rPr lang="en-US" smtClean="0"/>
              <a:t>2/16/2022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85CFD1-A6B2-4A2F-BF8E-5AD349DDA9B8}" type="slidenum">
              <a:rPr lang="en-US" smtClean="0"/>
              <a:t>‹#›</a:t>
            </a:fld>
            <a:endParaRPr lang="en-US"/>
          </a:p>
        </p:txBody>
      </p:sp>
    </p:spTree>
    <p:extLst>
      <p:ext uri="{BB962C8B-B14F-4D97-AF65-F5344CB8AC3E}">
        <p14:creationId xmlns:p14="http://schemas.microsoft.com/office/powerpoint/2010/main" val="19581965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5840361" y="235974"/>
            <a:ext cx="1264129" cy="369332"/>
          </a:xfrm>
          <a:prstGeom prst="rect">
            <a:avLst/>
          </a:prstGeom>
          <a:noFill/>
        </p:spPr>
        <p:txBody>
          <a:bodyPr wrap="none" rtlCol="0">
            <a:spAutoFit/>
          </a:bodyPr>
          <a:lstStyle/>
          <a:p>
            <a:r>
              <a:rPr lang="en-US" dirty="0"/>
              <a:t>Instruction:</a:t>
            </a:r>
          </a:p>
        </p:txBody>
      </p:sp>
      <p:sp>
        <p:nvSpPr>
          <p:cNvPr id="16" name="TextBox 15"/>
          <p:cNvSpPr txBox="1"/>
          <p:nvPr/>
        </p:nvSpPr>
        <p:spPr>
          <a:xfrm>
            <a:off x="5751871" y="789972"/>
            <a:ext cx="6272981" cy="4770537"/>
          </a:xfrm>
          <a:prstGeom prst="rect">
            <a:avLst/>
          </a:prstGeom>
          <a:noFill/>
        </p:spPr>
        <p:txBody>
          <a:bodyPr wrap="square" rtlCol="0">
            <a:spAutoFit/>
          </a:bodyPr>
          <a:lstStyle/>
          <a:p>
            <a:pPr marL="342900" indent="-342900">
              <a:buAutoNum type="alphaLcPeriod"/>
            </a:pPr>
            <a:r>
              <a:rPr lang="en-US" sz="1600" dirty="0"/>
              <a:t>Data Selection: </a:t>
            </a:r>
          </a:p>
          <a:p>
            <a:pPr marL="800100" lvl="1" indent="-342900">
              <a:buFont typeface="Arial" panose="020B0604020202020204" pitchFamily="34" charset="0"/>
              <a:buChar char="•"/>
            </a:pPr>
            <a:r>
              <a:rPr lang="en-US" sz="1600" dirty="0"/>
              <a:t>Selection sample data sets and corresponding buffer. Provide conc values</a:t>
            </a:r>
          </a:p>
          <a:p>
            <a:pPr marL="342900" indent="-342900">
              <a:buAutoNum type="alphaLcPeriod" startAt="2"/>
            </a:pPr>
            <a:r>
              <a:rPr lang="en-US" sz="1600" dirty="0" err="1"/>
              <a:t>Simulatenous</a:t>
            </a:r>
            <a:r>
              <a:rPr lang="en-US" sz="1600" dirty="0"/>
              <a:t> </a:t>
            </a:r>
            <a:r>
              <a:rPr lang="en-US" sz="1600" dirty="0" err="1"/>
              <a:t>Bkg</a:t>
            </a:r>
            <a:r>
              <a:rPr lang="en-US" sz="1600" dirty="0"/>
              <a:t> Sub &amp; …</a:t>
            </a:r>
          </a:p>
          <a:p>
            <a:pPr marL="800100" lvl="1" indent="-342900">
              <a:buFont typeface="Arial" panose="020B0604020202020204" pitchFamily="34" charset="0"/>
              <a:buChar char="•"/>
            </a:pPr>
            <a:r>
              <a:rPr lang="en-US" sz="1600" dirty="0"/>
              <a:t>Check the date sets to be fit, up to 5. Provide q-range to fit (</a:t>
            </a:r>
            <a:r>
              <a:rPr lang="en-US" sz="1600" dirty="0" err="1"/>
              <a:t>qMin</a:t>
            </a:r>
            <a:r>
              <a:rPr lang="en-US" sz="1600" dirty="0"/>
              <a:t> &amp; </a:t>
            </a:r>
            <a:r>
              <a:rPr lang="en-US" sz="1600" dirty="0" err="1"/>
              <a:t>qMax</a:t>
            </a:r>
            <a:r>
              <a:rPr lang="en-US" sz="1600" dirty="0"/>
              <a:t>). </a:t>
            </a:r>
          </a:p>
          <a:p>
            <a:pPr marL="800100" lvl="1" indent="-342900">
              <a:buFont typeface="Arial" panose="020B0604020202020204" pitchFamily="34" charset="0"/>
              <a:buChar char="•"/>
            </a:pPr>
            <a:r>
              <a:rPr lang="en-US" sz="1600" dirty="0"/>
              <a:t>Click “Fit Alpha, Beta….” to do simultaneous background subtraction, and zero-concentration </a:t>
            </a:r>
            <a:r>
              <a:rPr lang="en-US" sz="1600" dirty="0" err="1"/>
              <a:t>extroplation</a:t>
            </a:r>
            <a:r>
              <a:rPr lang="en-US" sz="1600" dirty="0"/>
              <a:t>  </a:t>
            </a:r>
          </a:p>
          <a:p>
            <a:pPr marL="342900" indent="-342900">
              <a:buAutoNum type="alphaLcPeriod" startAt="2"/>
            </a:pPr>
            <a:endParaRPr lang="en-US" sz="1600" dirty="0"/>
          </a:p>
          <a:p>
            <a:pPr marL="342900" indent="-342900">
              <a:buAutoNum type="alphaLcPeriod" startAt="2"/>
            </a:pPr>
            <a:r>
              <a:rPr lang="en-US" sz="1600" dirty="0"/>
              <a:t>Merge Zero Conc: merge </a:t>
            </a:r>
            <a:r>
              <a:rPr lang="en-US" sz="1600" dirty="0" err="1"/>
              <a:t>extroplated</a:t>
            </a:r>
            <a:r>
              <a:rPr lang="en-US" sz="1600" dirty="0"/>
              <a:t> zero-conc data(low q) and high conc data (high q)</a:t>
            </a:r>
          </a:p>
          <a:p>
            <a:pPr marL="800100" lvl="1" indent="-342900">
              <a:buFont typeface="Arial" panose="020B0604020202020204" pitchFamily="34" charset="0"/>
              <a:buChar char="•"/>
            </a:pPr>
            <a:r>
              <a:rPr lang="en-US" sz="1600" dirty="0" err="1"/>
              <a:t>qMerge</a:t>
            </a:r>
            <a:r>
              <a:rPr lang="en-US" sz="1600" dirty="0"/>
              <a:t>: q value chosen to merge</a:t>
            </a:r>
          </a:p>
          <a:p>
            <a:pPr marL="800100" lvl="1" indent="-342900">
              <a:buFont typeface="Arial" panose="020B0604020202020204" pitchFamily="34" charset="0"/>
              <a:buChar char="•"/>
            </a:pPr>
            <a:r>
              <a:rPr lang="en-US" sz="1600" dirty="0" err="1"/>
              <a:t>mBsub</a:t>
            </a:r>
            <a:r>
              <a:rPr lang="en-US" sz="1600" dirty="0"/>
              <a:t>: the high conc data set (#1 default)</a:t>
            </a:r>
          </a:p>
          <a:p>
            <a:pPr marL="342900" indent="-342900">
              <a:buAutoNum type="alphaLcPeriod" startAt="2"/>
            </a:pPr>
            <a:endParaRPr lang="en-US" sz="1600" dirty="0"/>
          </a:p>
          <a:p>
            <a:pPr marL="342900" indent="-342900">
              <a:buAutoNum type="alphaLcPeriod" startAt="2"/>
            </a:pPr>
            <a:r>
              <a:rPr lang="en-US" sz="1600" dirty="0" err="1"/>
              <a:t>Guinier</a:t>
            </a:r>
            <a:r>
              <a:rPr lang="en-US" sz="1600" dirty="0"/>
              <a:t> </a:t>
            </a:r>
            <a:r>
              <a:rPr lang="en-US" sz="1600" dirty="0" err="1"/>
              <a:t>Extraploation</a:t>
            </a:r>
            <a:r>
              <a:rPr lang="en-US" sz="1600" dirty="0"/>
              <a:t> and Pair Distance </a:t>
            </a:r>
            <a:r>
              <a:rPr lang="en-US" sz="1600" dirty="0" err="1"/>
              <a:t>Distribuion</a:t>
            </a:r>
            <a:r>
              <a:rPr lang="en-US" sz="1600" dirty="0"/>
              <a:t> Analysis</a:t>
            </a:r>
          </a:p>
          <a:p>
            <a:pPr marL="800100" lvl="1" indent="-342900">
              <a:buFont typeface="Arial" panose="020B0604020202020204" pitchFamily="34" charset="0"/>
              <a:buChar char="•"/>
            </a:pPr>
            <a:r>
              <a:rPr lang="en-US" sz="1600" dirty="0"/>
              <a:t>Those requires ATSAS </a:t>
            </a:r>
            <a:r>
              <a:rPr lang="en-US" sz="1600"/>
              <a:t>software package</a:t>
            </a:r>
          </a:p>
          <a:p>
            <a:pPr marL="800100" lvl="1" indent="-342900">
              <a:buFont typeface="Arial" panose="020B0604020202020204" pitchFamily="34" charset="0"/>
              <a:buChar char="•"/>
            </a:pPr>
            <a:r>
              <a:rPr lang="en-US" sz="1600" dirty="0"/>
              <a:t>In “Settings”, “Set ATSAS/bin Path” first</a:t>
            </a:r>
          </a:p>
          <a:p>
            <a:pPr marL="800100" lvl="1" indent="-342900">
              <a:buFont typeface="Arial" panose="020B0604020202020204" pitchFamily="34" charset="0"/>
              <a:buChar char="•"/>
            </a:pPr>
            <a:r>
              <a:rPr lang="en-US" sz="1600" dirty="0"/>
              <a:t>Call ATSAS functions to do </a:t>
            </a:r>
            <a:r>
              <a:rPr lang="en-US" sz="1600" dirty="0" err="1"/>
              <a:t>Guinier</a:t>
            </a:r>
            <a:r>
              <a:rPr lang="en-US" sz="1600" dirty="0"/>
              <a:t> fit and GNOW calculations. Can do outside of this </a:t>
            </a:r>
            <a:r>
              <a:rPr lang="en-US" sz="1600" dirty="0" err="1"/>
              <a:t>matlab</a:t>
            </a:r>
            <a:r>
              <a:rPr lang="en-US" sz="1600" dirty="0"/>
              <a:t> program after “Merge Zero Conc”.</a:t>
            </a:r>
          </a:p>
        </p:txBody>
      </p:sp>
      <p:pic>
        <p:nvPicPr>
          <p:cNvPr id="2" name="Picture 1">
            <a:extLst>
              <a:ext uri="{FF2B5EF4-FFF2-40B4-BE49-F238E27FC236}">
                <a16:creationId xmlns:a16="http://schemas.microsoft.com/office/drawing/2014/main" id="{7533B744-D77E-4CB7-BEBC-E1E7908DCE5D}"/>
              </a:ext>
            </a:extLst>
          </p:cNvPr>
          <p:cNvPicPr>
            <a:picLocks noChangeAspect="1"/>
          </p:cNvPicPr>
          <p:nvPr/>
        </p:nvPicPr>
        <p:blipFill>
          <a:blip r:embed="rId2"/>
          <a:stretch>
            <a:fillRect/>
          </a:stretch>
        </p:blipFill>
        <p:spPr>
          <a:xfrm>
            <a:off x="395065" y="0"/>
            <a:ext cx="5262327" cy="6858000"/>
          </a:xfrm>
          <a:prstGeom prst="rect">
            <a:avLst/>
          </a:prstGeom>
        </p:spPr>
      </p:pic>
    </p:spTree>
    <p:extLst>
      <p:ext uri="{BB962C8B-B14F-4D97-AF65-F5344CB8AC3E}">
        <p14:creationId xmlns:p14="http://schemas.microsoft.com/office/powerpoint/2010/main" val="347567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64151" y="166254"/>
            <a:ext cx="4985388" cy="6400800"/>
          </a:xfrm>
          <a:prstGeom prst="rect">
            <a:avLst/>
          </a:prstGeom>
        </p:spPr>
      </p:pic>
      <p:sp>
        <p:nvSpPr>
          <p:cNvPr id="5" name="Rectangle 4"/>
          <p:cNvSpPr/>
          <p:nvPr/>
        </p:nvSpPr>
        <p:spPr>
          <a:xfrm>
            <a:off x="3302924" y="680928"/>
            <a:ext cx="2044931" cy="1363287"/>
          </a:xfrm>
          <a:prstGeom prst="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094420" y="3267928"/>
            <a:ext cx="1087179" cy="313829"/>
          </a:xfrm>
          <a:prstGeom prst="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424516" y="4491641"/>
            <a:ext cx="923340" cy="866940"/>
          </a:xfrm>
          <a:prstGeom prst="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810671" y="3500284"/>
            <a:ext cx="1266826" cy="275303"/>
          </a:xfrm>
          <a:prstGeom prst="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840361" y="235974"/>
            <a:ext cx="4032001" cy="369332"/>
          </a:xfrm>
          <a:prstGeom prst="rect">
            <a:avLst/>
          </a:prstGeom>
          <a:noFill/>
        </p:spPr>
        <p:txBody>
          <a:bodyPr wrap="none" rtlCol="0">
            <a:spAutoFit/>
          </a:bodyPr>
          <a:lstStyle/>
          <a:p>
            <a:r>
              <a:rPr lang="en-US" dirty="0"/>
              <a:t>New functions highlighted in yellow (a-d)</a:t>
            </a:r>
          </a:p>
        </p:txBody>
      </p:sp>
      <p:sp>
        <p:nvSpPr>
          <p:cNvPr id="11" name="TextBox 10"/>
          <p:cNvSpPr txBox="1"/>
          <p:nvPr/>
        </p:nvSpPr>
        <p:spPr>
          <a:xfrm>
            <a:off x="4342735" y="420640"/>
            <a:ext cx="298480" cy="369332"/>
          </a:xfrm>
          <a:prstGeom prst="rect">
            <a:avLst/>
          </a:prstGeom>
          <a:noFill/>
        </p:spPr>
        <p:txBody>
          <a:bodyPr wrap="none" rtlCol="0">
            <a:spAutoFit/>
          </a:bodyPr>
          <a:lstStyle/>
          <a:p>
            <a:r>
              <a:rPr lang="en-US" b="1" dirty="0">
                <a:solidFill>
                  <a:srgbClr val="FF0000"/>
                </a:solidFill>
              </a:rPr>
              <a:t>a</a:t>
            </a:r>
          </a:p>
        </p:txBody>
      </p:sp>
      <p:sp>
        <p:nvSpPr>
          <p:cNvPr id="13" name="TextBox 12"/>
          <p:cNvSpPr txBox="1"/>
          <p:nvPr/>
        </p:nvSpPr>
        <p:spPr>
          <a:xfrm>
            <a:off x="4490372" y="2982865"/>
            <a:ext cx="306494" cy="369332"/>
          </a:xfrm>
          <a:prstGeom prst="rect">
            <a:avLst/>
          </a:prstGeom>
          <a:noFill/>
        </p:spPr>
        <p:txBody>
          <a:bodyPr wrap="none" rtlCol="0">
            <a:spAutoFit/>
          </a:bodyPr>
          <a:lstStyle/>
          <a:p>
            <a:r>
              <a:rPr lang="en-US" b="1" dirty="0">
                <a:solidFill>
                  <a:srgbClr val="FF0000"/>
                </a:solidFill>
              </a:rPr>
              <a:t>b</a:t>
            </a:r>
          </a:p>
        </p:txBody>
      </p:sp>
      <p:sp>
        <p:nvSpPr>
          <p:cNvPr id="14" name="TextBox 13"/>
          <p:cNvSpPr txBox="1"/>
          <p:nvPr/>
        </p:nvSpPr>
        <p:spPr>
          <a:xfrm>
            <a:off x="2558333" y="3453269"/>
            <a:ext cx="282450" cy="369332"/>
          </a:xfrm>
          <a:prstGeom prst="rect">
            <a:avLst/>
          </a:prstGeom>
          <a:noFill/>
        </p:spPr>
        <p:txBody>
          <a:bodyPr wrap="none" rtlCol="0">
            <a:spAutoFit/>
          </a:bodyPr>
          <a:lstStyle/>
          <a:p>
            <a:r>
              <a:rPr lang="en-US" b="1" dirty="0">
                <a:solidFill>
                  <a:srgbClr val="FF0000"/>
                </a:solidFill>
              </a:rPr>
              <a:t>c</a:t>
            </a:r>
          </a:p>
        </p:txBody>
      </p:sp>
      <p:sp>
        <p:nvSpPr>
          <p:cNvPr id="15" name="TextBox 14"/>
          <p:cNvSpPr txBox="1"/>
          <p:nvPr/>
        </p:nvSpPr>
        <p:spPr>
          <a:xfrm>
            <a:off x="4655641" y="4620804"/>
            <a:ext cx="306494" cy="369332"/>
          </a:xfrm>
          <a:prstGeom prst="rect">
            <a:avLst/>
          </a:prstGeom>
          <a:noFill/>
        </p:spPr>
        <p:txBody>
          <a:bodyPr wrap="none" rtlCol="0">
            <a:spAutoFit/>
          </a:bodyPr>
          <a:lstStyle/>
          <a:p>
            <a:r>
              <a:rPr lang="en-US" b="1" dirty="0">
                <a:solidFill>
                  <a:srgbClr val="FF0000"/>
                </a:solidFill>
              </a:rPr>
              <a:t>d</a:t>
            </a:r>
          </a:p>
        </p:txBody>
      </p:sp>
      <p:sp>
        <p:nvSpPr>
          <p:cNvPr id="16" name="TextBox 15"/>
          <p:cNvSpPr txBox="1"/>
          <p:nvPr/>
        </p:nvSpPr>
        <p:spPr>
          <a:xfrm>
            <a:off x="5751871" y="789972"/>
            <a:ext cx="6272981" cy="4524315"/>
          </a:xfrm>
          <a:prstGeom prst="rect">
            <a:avLst/>
          </a:prstGeom>
          <a:noFill/>
        </p:spPr>
        <p:txBody>
          <a:bodyPr wrap="square" rtlCol="0">
            <a:spAutoFit/>
          </a:bodyPr>
          <a:lstStyle/>
          <a:p>
            <a:pPr marL="342900" indent="-342900">
              <a:buAutoNum type="alphaLcPeriod"/>
            </a:pPr>
            <a:r>
              <a:rPr lang="en-US" sz="1600" dirty="0"/>
              <a:t>One can choose more buffer files, which will be associated with same sample # , e.g., buffer#3 file is associated with sample #3 file. </a:t>
            </a:r>
          </a:p>
          <a:p>
            <a:pPr marL="342900" indent="-342900">
              <a:buAutoNum type="alphaLcPeriod"/>
            </a:pPr>
            <a:endParaRPr lang="en-US" sz="1600" dirty="0"/>
          </a:p>
          <a:p>
            <a:pPr marL="285750"/>
            <a:r>
              <a:rPr lang="en-US" sz="1600" dirty="0"/>
              <a:t>The “Use for Rest” checkbox allows using a buffer file for the rest samples. Need select buffer file first, then check the box. For example, load buffer file for Buffer2 then check box of Buffer2 will make the Buffer2 file applies to Buffer2,3,4 &amp;5.</a:t>
            </a:r>
          </a:p>
          <a:p>
            <a:pPr marL="342900" indent="-342900">
              <a:buAutoNum type="alphaLcPeriod"/>
            </a:pPr>
            <a:endParaRPr lang="en-US" sz="1600" dirty="0"/>
          </a:p>
          <a:p>
            <a:pPr marL="342900" indent="-342900">
              <a:buAutoNum type="alphaLcPeriod" startAt="2"/>
            </a:pPr>
            <a:r>
              <a:rPr lang="en-US" sz="1600" dirty="0"/>
              <a:t>After “Fit Alpha, Beta &amp; </a:t>
            </a:r>
            <a:r>
              <a:rPr lang="en-US" sz="1600" dirty="0" err="1"/>
              <a:t>conc</a:t>
            </a:r>
            <a:r>
              <a:rPr lang="en-US" sz="1600" dirty="0"/>
              <a:t> </a:t>
            </a:r>
            <a:r>
              <a:rPr lang="en-US" sz="1600" dirty="0" err="1"/>
              <a:t>Extrop</a:t>
            </a:r>
            <a:r>
              <a:rPr lang="en-US" sz="1600" dirty="0"/>
              <a:t>”, “Save </a:t>
            </a:r>
            <a:r>
              <a:rPr lang="en-US" sz="1600" dirty="0" err="1"/>
              <a:t>BackSubs</a:t>
            </a:r>
            <a:r>
              <a:rPr lang="en-US" sz="1600" dirty="0"/>
              <a:t>” bottom will allow saving all </a:t>
            </a:r>
            <a:r>
              <a:rPr lang="en-US" sz="1600" dirty="0" err="1"/>
              <a:t>backsub</a:t>
            </a:r>
            <a:r>
              <a:rPr lang="en-US" sz="1600" dirty="0"/>
              <a:t> files with alpha, beta values recorded in the files.</a:t>
            </a:r>
          </a:p>
          <a:p>
            <a:pPr marL="342900" indent="-342900">
              <a:buAutoNum type="alphaLcPeriod" startAt="2"/>
            </a:pPr>
            <a:endParaRPr lang="en-US" sz="1600" dirty="0"/>
          </a:p>
          <a:p>
            <a:pPr marL="342900" indent="-342900">
              <a:buAutoNum type="alphaLcPeriod" startAt="2"/>
            </a:pPr>
            <a:r>
              <a:rPr lang="en-US" sz="1600" dirty="0"/>
              <a:t>“</a:t>
            </a:r>
            <a:r>
              <a:rPr lang="en-US" sz="1600" dirty="0" err="1"/>
              <a:t>Conc</a:t>
            </a:r>
            <a:r>
              <a:rPr lang="en-US" sz="1600" dirty="0"/>
              <a:t> Ratios” will display </a:t>
            </a:r>
            <a:r>
              <a:rPr lang="en-US" sz="1600" dirty="0" err="1"/>
              <a:t>conc</a:t>
            </a:r>
            <a:r>
              <a:rPr lang="en-US" sz="1600" dirty="0"/>
              <a:t> ratio</a:t>
            </a:r>
          </a:p>
          <a:p>
            <a:pPr marL="342900" indent="-342900">
              <a:buAutoNum type="alphaLcPeriod" startAt="2"/>
            </a:pPr>
            <a:endParaRPr lang="en-US" sz="1600" dirty="0"/>
          </a:p>
          <a:p>
            <a:pPr marL="342900" indent="-342900">
              <a:buAutoNum type="alphaLcPeriod" startAt="2"/>
            </a:pPr>
            <a:r>
              <a:rPr lang="en-US" sz="1600" dirty="0"/>
              <a:t>“Save </a:t>
            </a:r>
            <a:r>
              <a:rPr lang="en-US" sz="1600" dirty="0" err="1"/>
              <a:t>MetaData</a:t>
            </a:r>
            <a:r>
              <a:rPr lang="en-US" sz="1600" dirty="0"/>
              <a:t>” will save all parameters used in the data processing, including file names, data, alpha, beta and checkbox values, into a </a:t>
            </a:r>
            <a:r>
              <a:rPr lang="en-US" sz="1600" dirty="0" err="1"/>
              <a:t>matlab</a:t>
            </a:r>
            <a:r>
              <a:rPr lang="en-US" sz="1600" dirty="0"/>
              <a:t> file.  These parameter can be loaded by “Load </a:t>
            </a:r>
            <a:r>
              <a:rPr lang="en-US" sz="1600" dirty="0" err="1"/>
              <a:t>MetaData</a:t>
            </a:r>
            <a:r>
              <a:rPr lang="en-US" sz="1600" dirty="0"/>
              <a:t>” for a late check. </a:t>
            </a:r>
          </a:p>
        </p:txBody>
      </p:sp>
    </p:spTree>
    <p:extLst>
      <p:ext uri="{BB962C8B-B14F-4D97-AF65-F5344CB8AC3E}">
        <p14:creationId xmlns:p14="http://schemas.microsoft.com/office/powerpoint/2010/main" val="20870146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TotalTime>
  <Words>326</Words>
  <Application>Microsoft Office PowerPoint</Application>
  <PresentationFormat>Widescreen</PresentationFormat>
  <Paragraphs>29</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Argonne National Laboratory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Xiaobing Zuo</dc:creator>
  <cp:lastModifiedBy>Zuo, Xiaobing</cp:lastModifiedBy>
  <cp:revision>6</cp:revision>
  <dcterms:created xsi:type="dcterms:W3CDTF">2016-08-09T21:18:23Z</dcterms:created>
  <dcterms:modified xsi:type="dcterms:W3CDTF">2022-02-16T16:17:07Z</dcterms:modified>
</cp:coreProperties>
</file>